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media/image8.jpg" ContentType="image/jpeg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0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86" r:id="rId2"/>
  </p:sldMasterIdLst>
  <p:notesMasterIdLst>
    <p:notesMasterId r:id="rId21"/>
  </p:notesMasterIdLst>
  <p:handoutMasterIdLst>
    <p:handoutMasterId r:id="rId22"/>
  </p:handoutMasterIdLst>
  <p:sldIdLst>
    <p:sldId id="355" r:id="rId3"/>
    <p:sldId id="587" r:id="rId4"/>
    <p:sldId id="564" r:id="rId5"/>
    <p:sldId id="591" r:id="rId6"/>
    <p:sldId id="594" r:id="rId7"/>
    <p:sldId id="595" r:id="rId8"/>
    <p:sldId id="601" r:id="rId9"/>
    <p:sldId id="599" r:id="rId10"/>
    <p:sldId id="598" r:id="rId11"/>
    <p:sldId id="607" r:id="rId12"/>
    <p:sldId id="605" r:id="rId13"/>
    <p:sldId id="619" r:id="rId14"/>
    <p:sldId id="610" r:id="rId15"/>
    <p:sldId id="604" r:id="rId16"/>
    <p:sldId id="626" r:id="rId17"/>
    <p:sldId id="571" r:id="rId18"/>
    <p:sldId id="627" r:id="rId19"/>
    <p:sldId id="620" r:id="rId20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96E"/>
    <a:srgbClr val="DEE8EA"/>
    <a:srgbClr val="BCC7DC"/>
    <a:srgbClr val="ABCDDC"/>
    <a:srgbClr val="CBBEC1"/>
    <a:srgbClr val="336699"/>
    <a:srgbClr val="87A3AB"/>
    <a:srgbClr val="808080"/>
    <a:srgbClr val="4D4D4D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3256" autoAdjust="0"/>
  </p:normalViewPr>
  <p:slideViewPr>
    <p:cSldViewPr>
      <p:cViewPr varScale="1">
        <p:scale>
          <a:sx n="113" d="100"/>
          <a:sy n="113" d="100"/>
        </p:scale>
        <p:origin x="162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058" y="-120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78383" cy="469745"/>
          </a:xfrm>
          <a:prstGeom prst="rect">
            <a:avLst/>
          </a:prstGeom>
        </p:spPr>
        <p:txBody>
          <a:bodyPr vert="horz" lIns="92413" tIns="46205" rIns="92413" bIns="4620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489" y="1"/>
            <a:ext cx="3078383" cy="469745"/>
          </a:xfrm>
          <a:prstGeom prst="rect">
            <a:avLst/>
          </a:prstGeom>
        </p:spPr>
        <p:txBody>
          <a:bodyPr vert="horz" lIns="92413" tIns="46205" rIns="92413" bIns="46205" rtlCol="0"/>
          <a:lstStyle>
            <a:lvl1pPr algn="r">
              <a:defRPr sz="1200"/>
            </a:lvl1pPr>
          </a:lstStyle>
          <a:p>
            <a:fld id="{49EED9B8-A90B-4598-9529-3571B63B4B34}" type="datetimeFigureOut">
              <a:rPr lang="en-US" smtClean="0"/>
              <a:pPr/>
              <a:t>2018/03/29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917127"/>
            <a:ext cx="3078383" cy="469745"/>
          </a:xfrm>
          <a:prstGeom prst="rect">
            <a:avLst/>
          </a:prstGeom>
        </p:spPr>
        <p:txBody>
          <a:bodyPr vert="horz" lIns="92413" tIns="46205" rIns="92413" bIns="4620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489" y="8917127"/>
            <a:ext cx="3078383" cy="469745"/>
          </a:xfrm>
          <a:prstGeom prst="rect">
            <a:avLst/>
          </a:prstGeom>
        </p:spPr>
        <p:txBody>
          <a:bodyPr vert="horz" lIns="92413" tIns="46205" rIns="92413" bIns="46205" rtlCol="0" anchor="b"/>
          <a:lstStyle>
            <a:lvl1pPr algn="r">
              <a:defRPr sz="1200"/>
            </a:lvl1pPr>
          </a:lstStyle>
          <a:p>
            <a:fld id="{EDDAD8A5-013A-4C92-971F-5617735BF7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272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78383" cy="469745"/>
          </a:xfrm>
          <a:prstGeom prst="rect">
            <a:avLst/>
          </a:prstGeom>
        </p:spPr>
        <p:txBody>
          <a:bodyPr vert="horz" lIns="92413" tIns="46205" rIns="92413" bIns="4620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489" y="1"/>
            <a:ext cx="3078383" cy="469745"/>
          </a:xfrm>
          <a:prstGeom prst="rect">
            <a:avLst/>
          </a:prstGeom>
        </p:spPr>
        <p:txBody>
          <a:bodyPr vert="horz" lIns="92413" tIns="46205" rIns="92413" bIns="46205" rtlCol="0"/>
          <a:lstStyle>
            <a:lvl1pPr algn="r">
              <a:defRPr sz="1200"/>
            </a:lvl1pPr>
          </a:lstStyle>
          <a:p>
            <a:fld id="{5CC09D4B-4C88-4F1C-9044-0EE1A252A597}" type="datetimeFigureOut">
              <a:rPr lang="en-US" smtClean="0"/>
              <a:pPr/>
              <a:t>2018/03/29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3" tIns="46205" rIns="92413" bIns="4620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894" y="4460170"/>
            <a:ext cx="5680693" cy="4224494"/>
          </a:xfrm>
          <a:prstGeom prst="rect">
            <a:avLst/>
          </a:prstGeom>
        </p:spPr>
        <p:txBody>
          <a:bodyPr vert="horz" lIns="92413" tIns="46205" rIns="92413" bIns="462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917127"/>
            <a:ext cx="3078383" cy="469745"/>
          </a:xfrm>
          <a:prstGeom prst="rect">
            <a:avLst/>
          </a:prstGeom>
        </p:spPr>
        <p:txBody>
          <a:bodyPr vert="horz" lIns="92413" tIns="46205" rIns="92413" bIns="4620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489" y="8917127"/>
            <a:ext cx="3078383" cy="469745"/>
          </a:xfrm>
          <a:prstGeom prst="rect">
            <a:avLst/>
          </a:prstGeom>
        </p:spPr>
        <p:txBody>
          <a:bodyPr vert="horz" lIns="92413" tIns="46205" rIns="92413" bIns="46205" rtlCol="0" anchor="b"/>
          <a:lstStyle>
            <a:lvl1pPr algn="r">
              <a:defRPr sz="1200"/>
            </a:lvl1pPr>
          </a:lstStyle>
          <a:p>
            <a:fld id="{ECEC40E0-7A83-4528-8B33-E487DCE0C0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32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223E0-F50B-4877-9948-93195193EA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•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C40E0-7A83-4528-8B33-E487DCE0C0B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69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2678">
              <a:spcBef>
                <a:spcPct val="30000"/>
              </a:spcBef>
              <a:tabLst>
                <a:tab pos="711758" algn="l"/>
                <a:tab pos="1425064" algn="l"/>
                <a:tab pos="2136823" algn="l"/>
                <a:tab pos="2848582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4138" indent="-278514" defTabSz="872678">
              <a:spcBef>
                <a:spcPct val="30000"/>
              </a:spcBef>
              <a:tabLst>
                <a:tab pos="711758" algn="l"/>
                <a:tab pos="1425064" algn="l"/>
                <a:tab pos="2136823" algn="l"/>
                <a:tab pos="2848582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14056" indent="-222811" defTabSz="872678">
              <a:spcBef>
                <a:spcPct val="30000"/>
              </a:spcBef>
              <a:tabLst>
                <a:tab pos="711758" algn="l"/>
                <a:tab pos="1425064" algn="l"/>
                <a:tab pos="2136823" algn="l"/>
                <a:tab pos="2848582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59679" indent="-222811" defTabSz="872678">
              <a:spcBef>
                <a:spcPct val="30000"/>
              </a:spcBef>
              <a:tabLst>
                <a:tab pos="711758" algn="l"/>
                <a:tab pos="1425064" algn="l"/>
                <a:tab pos="2136823" algn="l"/>
                <a:tab pos="2848582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05303" indent="-222811" defTabSz="872678">
              <a:spcBef>
                <a:spcPct val="30000"/>
              </a:spcBef>
              <a:tabLst>
                <a:tab pos="711758" algn="l"/>
                <a:tab pos="1425064" algn="l"/>
                <a:tab pos="2136823" algn="l"/>
                <a:tab pos="2848582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50924" indent="-222811" defTabSz="87267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1758" algn="l"/>
                <a:tab pos="1425064" algn="l"/>
                <a:tab pos="2136823" algn="l"/>
                <a:tab pos="2848582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6548" indent="-222811" defTabSz="87267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1758" algn="l"/>
                <a:tab pos="1425064" algn="l"/>
                <a:tab pos="2136823" algn="l"/>
                <a:tab pos="2848582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42170" indent="-222811" defTabSz="87267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1758" algn="l"/>
                <a:tab pos="1425064" algn="l"/>
                <a:tab pos="2136823" algn="l"/>
                <a:tab pos="2848582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87792" indent="-222811" defTabSz="872678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11758" algn="l"/>
                <a:tab pos="1425064" algn="l"/>
                <a:tab pos="2136823" algn="l"/>
                <a:tab pos="2848582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Pct val="45000"/>
            </a:pPr>
            <a:fld id="{FC700D0D-0439-4F8A-9D92-FF7689DFB0C2}" type="slidenum">
              <a:rPr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  <a:buSzPct val="45000"/>
              </a:pPr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367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C40E0-7A83-4528-8B33-E487DCE0C0B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7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C40E0-7A83-4528-8B33-E487DCE0C0B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240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C40E0-7A83-4528-8B33-E487DCE0C0B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830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C40E0-7A83-4528-8B33-E487DCE0C0B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99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C40E0-7A83-4528-8B33-E487DCE0C0B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52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1177" indent="-288914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5657" indent="-231131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17919" indent="-231131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80182" indent="-231131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2445" indent="-2311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4707" indent="-2311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66970" indent="-2311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29232" indent="-2311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0A1DC23-BA7D-4466-92B7-CA94F3F7D376}" type="slidenum">
              <a:rPr lang="en-US" altLang="en-US" smtClean="0">
                <a:solidFill>
                  <a:srgbClr val="000000"/>
                </a:solidFill>
              </a:rPr>
              <a:pPr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484" name="Notes Placeholder 1"/>
          <p:cNvSpPr>
            <a:spLocks noGrp="1"/>
          </p:cNvSpPr>
          <p:nvPr/>
        </p:nvSpPr>
        <p:spPr bwMode="auto">
          <a:xfrm>
            <a:off x="712501" y="4466581"/>
            <a:ext cx="5690343" cy="422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3" tIns="47553" rIns="95103" bIns="4755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414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827213" y="285750"/>
            <a:ext cx="34766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597" indent="-29052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5287" indent="-23273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2365" indent="-23273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9442" indent="-23273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1705" indent="-2327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3968" indent="-2327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230" indent="-2327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8493" indent="-2327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F364346-45FF-4B3C-B9F7-AFC66B43A062}" type="slidenum">
              <a:rPr lang="en-CA" altLang="en-US" smtClean="0"/>
              <a:pPr/>
              <a:t>10</a:t>
            </a:fld>
            <a:endParaRPr lang="en-CA" altLang="en-US"/>
          </a:p>
        </p:txBody>
      </p:sp>
      <p:sp>
        <p:nvSpPr>
          <p:cNvPr id="24580" name="Notes Placeholder 1"/>
          <p:cNvSpPr>
            <a:spLocks noGrp="1"/>
          </p:cNvSpPr>
          <p:nvPr/>
        </p:nvSpPr>
        <p:spPr bwMode="auto">
          <a:xfrm>
            <a:off x="712501" y="4466581"/>
            <a:ext cx="5690343" cy="422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3" tIns="47553" rIns="95103" bIns="4755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4581" name="Notes Placeholder 1"/>
          <p:cNvSpPr>
            <a:spLocks noGrp="1"/>
          </p:cNvSpPr>
          <p:nvPr/>
        </p:nvSpPr>
        <p:spPr bwMode="auto">
          <a:xfrm>
            <a:off x="712501" y="4466581"/>
            <a:ext cx="5690343" cy="422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03" tIns="47553" rIns="95103" bIns="4755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883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C40E0-7A83-4528-8B33-E487DCE0C0B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710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7B83-0588-457D-891E-30FABE9AA4CE}" type="datetime1">
              <a:rPr lang="en-US" smtClean="0"/>
              <a:t>2018/03/29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471D-743F-4A54-B334-83EC105EB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E9B0-2CF5-4145-95D0-D2E0ED879E13}" type="datetime1">
              <a:rPr lang="en-US" smtClean="0"/>
              <a:t>2018/03/29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471D-743F-4A54-B334-83EC105EB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1319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E9B0-2CF5-4145-95D0-D2E0ED879E13}" type="datetime1">
              <a:rPr lang="en-US" smtClean="0"/>
              <a:t>2018/03/29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471D-743F-4A54-B334-83EC105EB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925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E9B0-2CF5-4145-95D0-D2E0ED879E13}" type="datetime1">
              <a:rPr lang="en-US" smtClean="0"/>
              <a:t>2018/03/29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471D-743F-4A54-B334-83EC105EB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0022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E9B0-2CF5-4145-95D0-D2E0ED879E13}" type="datetime1">
              <a:rPr lang="en-US" smtClean="0"/>
              <a:t>2018/03/29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471D-743F-4A54-B334-83EC105EB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5587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7B83-0588-457D-891E-30FABE9AA4CE}" type="datetime1">
              <a:rPr lang="en-US" smtClean="0"/>
              <a:t>2018/03/29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471D-743F-4A54-B334-83EC105EB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37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E9B0-2CF5-4145-95D0-D2E0ED879E13}" type="datetime1">
              <a:rPr lang="en-US" smtClean="0"/>
              <a:t>2018/03/29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471D-743F-4A54-B334-83EC105EB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0514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E9B0-2CF5-4145-95D0-D2E0ED879E13}" type="datetime1">
              <a:rPr lang="en-US" smtClean="0"/>
              <a:t>2018/03/29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471D-743F-4A54-B334-83EC105EB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316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E9B0-2CF5-4145-95D0-D2E0ED879E13}" type="datetime1">
              <a:rPr lang="en-US" smtClean="0"/>
              <a:t>2018/03/29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471D-743F-4A54-B334-83EC105EB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96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E9B0-2CF5-4145-95D0-D2E0ED879E13}" type="datetime1">
              <a:rPr lang="en-US" smtClean="0"/>
              <a:t>2018/03/29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471D-743F-4A54-B334-83EC105EB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713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C275-B4AD-493D-B92F-9B50347E1608}" type="datetime1">
              <a:rPr lang="en-US" smtClean="0"/>
              <a:t>2018/03/29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96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2F185-030E-4275-B17D-22F0508124D8}" type="datetime1">
              <a:rPr lang="en-US" smtClean="0"/>
              <a:t>2018/03/29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71448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1172-013E-48FF-A8A8-9E6329C41859}" type="datetime1">
              <a:rPr lang="en-US" smtClean="0"/>
              <a:t>2018/03/29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E7D6-00FC-4F05-8D68-6F69D83B91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752600"/>
            <a:ext cx="8229600" cy="4267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524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17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D08C-8F53-4B4B-BA33-193479457F39}" type="datetimeFigureOut">
              <a:rPr lang="en-US" smtClean="0"/>
              <a:t>2018/03/29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C6554-EA19-4056-8546-A0A54930F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27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C275-B4AD-493D-B92F-9B50347E1608}" type="datetime1">
              <a:rPr lang="en-US" smtClean="0"/>
              <a:t>2018/03/29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223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2F185-030E-4275-B17D-22F0508124D8}" type="datetime1">
              <a:rPr lang="en-US" smtClean="0"/>
              <a:t>2018/03/29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4780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dirty="0" err="1"/>
              <a:t>levl</a:t>
            </a:r>
            <a:endParaRPr lang="en-US" dirty="0"/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EE9B0-2CF5-4145-95D0-D2E0ED879E13}" type="datetime1">
              <a:rPr lang="en-US" smtClean="0"/>
              <a:t>2018/03/29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5471D-743F-4A54-B334-83EC105EB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anner4-color-version-e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15159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4" r:id="rId2"/>
    <p:sldLayoutId id="2147483685" r:id="rId3"/>
    <p:sldLayoutId id="2147483660" r:id="rId4"/>
    <p:sldLayoutId id="2147483681" r:id="rId5"/>
    <p:sldLayoutId id="2147483682" r:id="rId6"/>
    <p:sldLayoutId id="2147483683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EE9B0-2CF5-4145-95D0-D2E0ED879E13}" type="datetime1">
              <a:rPr lang="en-US" smtClean="0"/>
              <a:t>2018/03/29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5471D-743F-4A54-B334-83EC105EB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anner4-color-version-e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151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8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notesSlide" Target="../notesSlides/notesSlide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slideLayout" Target="../slideLayouts/slideLayout9.xml"/><Relationship Id="rId5" Type="http://schemas.openxmlformats.org/officeDocument/2006/relationships/tags" Target="../tags/tag30.xml"/><Relationship Id="rId10" Type="http://schemas.openxmlformats.org/officeDocument/2006/relationships/tags" Target="../tags/tag35.xml"/><Relationship Id="rId4" Type="http://schemas.openxmlformats.org/officeDocument/2006/relationships/tags" Target="../tags/tag29.xml"/><Relationship Id="rId9" Type="http://schemas.openxmlformats.org/officeDocument/2006/relationships/tags" Target="../tags/tag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10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11.png"/><Relationship Id="rId5" Type="http://schemas.openxmlformats.org/officeDocument/2006/relationships/tags" Target="../tags/tag53.xml"/><Relationship Id="rId10" Type="http://schemas.openxmlformats.org/officeDocument/2006/relationships/notesSlide" Target="../notesSlides/notesSlide10.xml"/><Relationship Id="rId4" Type="http://schemas.openxmlformats.org/officeDocument/2006/relationships/tags" Target="../tags/tag52.xml"/><Relationship Id="rId9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12.jpe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6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.xml"/><Relationship Id="rId7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tags" Target="../tags/tag18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9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066799" y="3084209"/>
            <a:ext cx="7010400" cy="2362200"/>
          </a:xfrm>
        </p:spPr>
        <p:txBody>
          <a:bodyPr>
            <a:noAutofit/>
          </a:bodyPr>
          <a:lstStyle/>
          <a:p>
            <a:r>
              <a:rPr lang="fr-CA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A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Présentation au Groupe consultatif sur la santé mentale du ministre des Anciens Combattants</a:t>
            </a:r>
            <a:r>
              <a:rPr lang="fr-CA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A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A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A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1600200"/>
            <a:ext cx="9144000" cy="1361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Stratégie </a:t>
            </a:r>
            <a:r>
              <a:rPr lang="fr-C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conjointe de prévention du </a:t>
            </a:r>
            <a:r>
              <a:rPr lang="fr-CA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suicide</a:t>
            </a:r>
          </a:p>
          <a:p>
            <a:r>
              <a:rPr lang="fr-CA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FAC et d’ACC</a:t>
            </a:r>
            <a:endParaRPr lang="fr-CA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2095777" y="5181600"/>
            <a:ext cx="49524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200" dirty="0">
                <a:latin typeface="Arial" panose="020B0604020202020204" pitchFamily="34" charset="0"/>
                <a:cs typeface="Arial" panose="020B0604020202020204" pitchFamily="34" charset="0"/>
              </a:rPr>
              <a:t>Alexandra </a:t>
            </a:r>
            <a:r>
              <a:rPr lang="fr-CA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Heber</a:t>
            </a:r>
            <a:r>
              <a:rPr lang="fr-CA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M.D. </a:t>
            </a:r>
            <a:r>
              <a:rPr lang="fr-CA" sz="2200" dirty="0">
                <a:latin typeface="Arial" panose="020B0604020202020204" pitchFamily="34" charset="0"/>
                <a:cs typeface="Arial" panose="020B0604020202020204" pitchFamily="34" charset="0"/>
              </a:rPr>
              <a:t>FRCPC CCPE</a:t>
            </a:r>
          </a:p>
          <a:p>
            <a:pPr algn="ctr"/>
            <a:r>
              <a:rPr lang="fr-CA" sz="2200" dirty="0">
                <a:latin typeface="Arial" panose="020B0604020202020204" pitchFamily="34" charset="0"/>
                <a:cs typeface="Arial" panose="020B0604020202020204" pitchFamily="34" charset="0"/>
              </a:rPr>
              <a:t>Psychiatre en chef</a:t>
            </a:r>
          </a:p>
          <a:p>
            <a:pPr algn="ctr"/>
            <a:r>
              <a:rPr lang="fr-CA" sz="2200" dirty="0">
                <a:latin typeface="Arial" panose="020B0604020202020204" pitchFamily="34" charset="0"/>
                <a:cs typeface="Arial" panose="020B0604020202020204" pitchFamily="34" charset="0"/>
              </a:rPr>
              <a:t>Anciens Combattants Canada</a:t>
            </a:r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3589197" y="4265309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fr-CA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avril</a:t>
            </a:r>
            <a:r>
              <a:rPr lang="fr-CA" sz="2400" b="1" dirty="0">
                <a:latin typeface="Arial" panose="020B0604020202020204" pitchFamily="34" charset="0"/>
                <a:cs typeface="Arial" panose="020B0604020202020204" pitchFamily="34" charset="0"/>
              </a:rPr>
              <a:t> 2018</a:t>
            </a:r>
          </a:p>
        </p:txBody>
      </p:sp>
    </p:spTree>
    <p:extLst>
      <p:ext uri="{BB962C8B-B14F-4D97-AF65-F5344CB8AC3E}">
        <p14:creationId xmlns:p14="http://schemas.microsoft.com/office/powerpoint/2010/main" val="246755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>
            <p:custDataLst>
              <p:tags r:id="rId1"/>
            </p:custDataLst>
          </p:nvPr>
        </p:nvSpPr>
        <p:spPr>
          <a:xfrm>
            <a:off x="4656400" y="2321004"/>
            <a:ext cx="4419599" cy="4418362"/>
          </a:xfrm>
          <a:prstGeom prst="roundRect">
            <a:avLst/>
          </a:prstGeom>
          <a:solidFill>
            <a:srgbClr val="CBB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>
            <p:custDataLst>
              <p:tags r:id="rId2"/>
            </p:custDataLst>
          </p:nvPr>
        </p:nvSpPr>
        <p:spPr>
          <a:xfrm>
            <a:off x="76200" y="2321004"/>
            <a:ext cx="4419599" cy="4418362"/>
          </a:xfrm>
          <a:prstGeom prst="roundRect">
            <a:avLst/>
          </a:prstGeom>
          <a:solidFill>
            <a:srgbClr val="ABC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6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152400"/>
            <a:ext cx="91440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sz="3200" b="1">
                <a:solidFill>
                  <a:srgbClr val="002060"/>
                </a:solidFill>
              </a:rPr>
              <a:t>Cadre stratégique conjoint des FAC et d’ACC </a:t>
            </a: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384677" y="2549604"/>
            <a:ext cx="38026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 cadre prévoit :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5012967" y="2549604"/>
            <a:ext cx="33377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 cadre tient compte</a:t>
            </a:r>
          </a:p>
          <a:p>
            <a:r>
              <a:rPr lang="fr-CA" sz="2400" b="1" dirty="0"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des différences </a:t>
            </a:r>
            <a:r>
              <a:rPr lang="fr-CA" sz="2400" b="1" dirty="0" smtClean="0"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entre</a:t>
            </a:r>
            <a:r>
              <a:rPr lang="fr-CA" sz="2400" b="1" dirty="0"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: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>
            <a:off x="152399" y="3048000"/>
            <a:ext cx="4343400" cy="3885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0" lvl="1" indent="-35560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r-CA" dirty="0" smtClean="0"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 but </a:t>
            </a:r>
            <a:r>
              <a:rPr lang="fr-CA" dirty="0"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commun;</a:t>
            </a:r>
          </a:p>
          <a:p>
            <a:pPr marL="635000" lvl="1" indent="-35560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r-CA" dirty="0" smtClean="0"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Des principes </a:t>
            </a:r>
            <a:r>
              <a:rPr lang="fr-CA" dirty="0"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directeurs communs;</a:t>
            </a:r>
          </a:p>
          <a:p>
            <a:pPr marL="635000" lvl="1" indent="-35560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r-CA" dirty="0" smtClean="0"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Des lignes d’effort stratégiques mutuelles;</a:t>
            </a:r>
            <a:endParaRPr lang="fr-CA" dirty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635000" lvl="1" indent="-35560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r-CA" dirty="0" smtClean="0"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Des lignes directrices sur </a:t>
            </a:r>
            <a:r>
              <a:rPr lang="fr-CA" dirty="0"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 gestion de la transition entre les </a:t>
            </a:r>
            <a:r>
              <a:rPr lang="fr-CA" dirty="0" smtClean="0"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FAC </a:t>
            </a:r>
            <a:r>
              <a:rPr lang="fr-CA" dirty="0"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et </a:t>
            </a:r>
            <a:r>
              <a:rPr lang="fr-CA" dirty="0" smtClean="0"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 vie civile (vétéran);</a:t>
            </a:r>
            <a:endParaRPr lang="fr-CA" dirty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635000" lvl="1" indent="-35560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r-CA" dirty="0" smtClean="0"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L’harmonisation </a:t>
            </a:r>
            <a:r>
              <a:rPr lang="fr-CA" dirty="0"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avec les initiatives du GC sur la </a:t>
            </a:r>
            <a:r>
              <a:rPr lang="fr-CA" dirty="0" smtClean="0"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prévention du suicide </a:t>
            </a:r>
            <a:r>
              <a:rPr lang="fr-CA" dirty="0"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et la </a:t>
            </a:r>
            <a:r>
              <a:rPr lang="fr-CA" dirty="0" smtClean="0"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santé mentale.</a:t>
            </a:r>
            <a:endParaRPr lang="fr-CA" dirty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en-US" sz="1600" dirty="0"/>
          </a:p>
        </p:txBody>
      </p: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4758520" y="3505200"/>
            <a:ext cx="4215359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0" indent="-35560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r-CA" sz="2000" dirty="0" smtClean="0"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Les </a:t>
            </a:r>
            <a:r>
              <a:rPr lang="fr-CA" sz="2000" dirty="0"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mandats </a:t>
            </a:r>
            <a:r>
              <a:rPr lang="fr-CA" sz="2000" dirty="0" smtClean="0"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conférés par la loi et les règlements;</a:t>
            </a:r>
            <a:endParaRPr lang="fr-CA" sz="2000" dirty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635000" indent="-35560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r-CA" sz="2000" dirty="0" smtClean="0"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Les populations </a:t>
            </a:r>
            <a:r>
              <a:rPr lang="fr-CA" sz="2000" dirty="0"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distinctes;</a:t>
            </a:r>
          </a:p>
          <a:p>
            <a:pPr marL="635000" indent="-35560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r-CA" sz="2000" dirty="0" smtClean="0"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Les besoins </a:t>
            </a:r>
            <a:r>
              <a:rPr lang="fr-CA" sz="2000" dirty="0"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uniques des militaires et des </a:t>
            </a:r>
            <a:r>
              <a:rPr lang="fr-CA" sz="2000" dirty="0" smtClean="0"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vétérans </a:t>
            </a:r>
            <a:r>
              <a:rPr lang="fr-CA" sz="2000" dirty="0"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des FAC;</a:t>
            </a:r>
          </a:p>
          <a:p>
            <a:pPr marL="635000" indent="-35560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r-CA" sz="2000" dirty="0" smtClean="0"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Les systèmes </a:t>
            </a:r>
            <a:r>
              <a:rPr lang="fr-CA" sz="2000" dirty="0">
                <a:latin typeface="Book Antiqua" panose="0204060205030503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distincts de soins et de soutien en santé mentale.</a:t>
            </a:r>
          </a:p>
          <a:p>
            <a:endParaRPr lang="en-US" dirty="0"/>
          </a:p>
        </p:txBody>
      </p:sp>
      <p:sp>
        <p:nvSpPr>
          <p:cNvPr id="13" name="Rounded Rectangle 12"/>
          <p:cNvSpPr/>
          <p:nvPr>
            <p:custDataLst>
              <p:tags r:id="rId8"/>
            </p:custDataLst>
          </p:nvPr>
        </p:nvSpPr>
        <p:spPr>
          <a:xfrm>
            <a:off x="0" y="931784"/>
            <a:ext cx="9144000" cy="1354216"/>
          </a:xfrm>
          <a:prstGeom prst="roundRect">
            <a:avLst/>
          </a:prstGeom>
          <a:solidFill>
            <a:srgbClr val="BCC7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>
            <p:custDataLst>
              <p:tags r:id="rId9"/>
            </p:custDataLst>
          </p:nvPr>
        </p:nvSpPr>
        <p:spPr>
          <a:xfrm>
            <a:off x="76200" y="1143000"/>
            <a:ext cx="9067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latin typeface="Book Antiqua" panose="02040602050305030304" pitchFamily="18" charset="0"/>
                <a:cs typeface="Arial" panose="020B0604020202020204" pitchFamily="34" charset="0"/>
              </a:rPr>
              <a:t>But </a:t>
            </a:r>
            <a:r>
              <a:rPr lang="fr-CA" sz="2400" b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: </a:t>
            </a:r>
            <a:r>
              <a:rPr lang="fr-CA" sz="2000" dirty="0">
                <a:latin typeface="Book Antiqua" panose="02040602050305030304" pitchFamily="18" charset="0"/>
                <a:cs typeface="Arial" panose="020B0604020202020204" pitchFamily="34" charset="0"/>
              </a:rPr>
              <a:t>fournir le cadre d’une approche globale de prévention du suicide qui pose des principes directeurs communs et dirige une coordination appropriée pour les FAC et ACC.</a:t>
            </a:r>
          </a:p>
          <a:p>
            <a:endParaRPr lang="en-US" dirty="0"/>
          </a:p>
        </p:txBody>
      </p:sp>
      <p:sp>
        <p:nvSpPr>
          <p:cNvPr id="18" name="Rectangle 17"/>
          <p:cNvSpPr/>
          <p:nvPr>
            <p:custDataLst>
              <p:tags r:id="rId10"/>
            </p:custDataLst>
          </p:nvPr>
        </p:nvSpPr>
        <p:spPr>
          <a:xfrm>
            <a:off x="38100" y="931784"/>
            <a:ext cx="9144000" cy="20474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1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04800" y="3124200"/>
            <a:ext cx="8610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CA" b="1" dirty="0">
                <a:solidFill>
                  <a:srgbClr val="C31B27"/>
                </a:solidFill>
                <a:latin typeface="Arial Rounded MT Bold" panose="020F0704030504030204" pitchFamily="34" charset="0"/>
              </a:rPr>
              <a:t>Un</a:t>
            </a:r>
            <a:r>
              <a:rPr lang="fr-CA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fr-CA" dirty="0">
                <a:latin typeface="Arial Rounded MT Bold" panose="020F0704030504030204" pitchFamily="34" charset="0"/>
              </a:rPr>
              <a:t>cadre stratégique global </a:t>
            </a:r>
            <a:br>
              <a:rPr lang="fr-CA" dirty="0">
                <a:latin typeface="Arial Rounded MT Bold" panose="020F0704030504030204" pitchFamily="34" charset="0"/>
              </a:rPr>
            </a:br>
            <a:r>
              <a:rPr lang="fr-CA" dirty="0">
                <a:latin typeface="Arial Rounded MT Bold" panose="020F0704030504030204" pitchFamily="34" charset="0"/>
              </a:rPr>
              <a:t/>
            </a:r>
            <a:br>
              <a:rPr lang="fr-CA" dirty="0">
                <a:latin typeface="Arial Rounded MT Bold" panose="020F0704030504030204" pitchFamily="34" charset="0"/>
              </a:rPr>
            </a:br>
            <a: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Deux</a:t>
            </a:r>
            <a:r>
              <a:rPr lang="fr-CA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fr-CA" dirty="0">
                <a:latin typeface="Arial Rounded MT Bold" panose="020F0704030504030204" pitchFamily="34" charset="0"/>
              </a:rPr>
              <a:t>plans </a:t>
            </a:r>
            <a:r>
              <a:rPr lang="fr-CA" dirty="0" smtClean="0">
                <a:latin typeface="Arial Rounded MT Bold" panose="020F0704030504030204" pitchFamily="34" charset="0"/>
              </a:rPr>
              <a:t>d’action…</a:t>
            </a:r>
            <a:r>
              <a:rPr lang="fr-CA" dirty="0">
                <a:latin typeface="Arial Rounded MT Bold" panose="020F0704030504030204" pitchFamily="34" charset="0"/>
              </a:rPr>
              <a:t/>
            </a:r>
            <a:br>
              <a:rPr lang="fr-CA" dirty="0">
                <a:latin typeface="Arial Rounded MT Bold" panose="020F0704030504030204" pitchFamily="34" charset="0"/>
              </a:rPr>
            </a:br>
            <a:r>
              <a:rPr lang="fr-CA" dirty="0">
                <a:latin typeface="Arial Rounded MT Bold" panose="020F0704030504030204" pitchFamily="34" charset="0"/>
              </a:rPr>
              <a:t> </a:t>
            </a:r>
            <a:br>
              <a:rPr lang="fr-CA" dirty="0">
                <a:latin typeface="Arial Rounded MT Bold" panose="020F0704030504030204" pitchFamily="34" charset="0"/>
              </a:rPr>
            </a:br>
            <a:r>
              <a:rPr lang="fr-CA" dirty="0">
                <a:latin typeface="Arial Rounded MT Bold" panose="020F0704030504030204" pitchFamily="34" charset="0"/>
              </a:rPr>
              <a:t>Transition </a:t>
            </a:r>
            <a:r>
              <a:rPr lang="fr-CA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conjointe</a:t>
            </a:r>
            <a:r>
              <a:rPr lang="fr-CA" dirty="0">
                <a:latin typeface="Arial Rounded MT Bold" panose="020F0704030504030204" pitchFamily="34" charset="0"/>
              </a:rPr>
              <a:t> de la vie miliaire à la vie civile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1532E7D6-00FC-4F05-8D68-6F69D83B91B5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078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752"/>
            <a:ext cx="4724400" cy="3284248"/>
          </a:xfrm>
          <a:prstGeom prst="rect">
            <a:avLst/>
          </a:prstGeom>
        </p:spPr>
      </p:pic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3766919" y="914400"/>
            <a:ext cx="3724096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7200" b="1">
                <a:latin typeface="Arial" panose="020B0604020202020204" pitchFamily="34" charset="0"/>
                <a:cs typeface="Arial" panose="020B0604020202020204" pitchFamily="34" charset="0"/>
              </a:rPr>
              <a:t>PASSER À</a:t>
            </a:r>
          </a:p>
          <a:p>
            <a:pPr algn="ctr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A" sz="7200" b="1">
                <a:latin typeface="Arial" panose="020B0604020202020204" pitchFamily="34" charset="0"/>
                <a:cs typeface="Arial" panose="020B0604020202020204" pitchFamily="34" charset="0"/>
              </a:rPr>
              <a:t>L’ACTION</a:t>
            </a:r>
          </a:p>
        </p:txBody>
      </p:sp>
    </p:spTree>
    <p:extLst>
      <p:ext uri="{BB962C8B-B14F-4D97-AF65-F5344CB8AC3E}">
        <p14:creationId xmlns:p14="http://schemas.microsoft.com/office/powerpoint/2010/main" val="421707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447800"/>
            <a:ext cx="9144001" cy="914400"/>
          </a:xfrm>
        </p:spPr>
        <p:txBody>
          <a:bodyPr>
            <a:normAutofit/>
          </a:bodyPr>
          <a:lstStyle/>
          <a:p>
            <a:pPr algn="ctr"/>
            <a:r>
              <a:rPr lang="fr-CA" sz="27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d’action de la Stratégie de prévention du suicide d’ACC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56858" y="1447800"/>
            <a:ext cx="8856662" cy="496887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Tous les programmes et toutes les initiatives sont fondés sur les </a:t>
            </a: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déterminants du bien-être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, car ils touchent les 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vétérans et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leurs familles;</a:t>
            </a:r>
          </a:p>
          <a:p>
            <a:pPr>
              <a:spcBef>
                <a:spcPts val="1200"/>
              </a:spcBef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Les éléments du plan d’action sont le résultat des 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démarches suivantes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 : </a:t>
            </a:r>
            <a:r>
              <a:rPr lang="fr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examen </a:t>
            </a: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de la littérature scientifique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consultations internes et externes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(notamment avec 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groupes </a:t>
            </a: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d’intervenants </a:t>
            </a:r>
            <a:r>
              <a:rPr lang="fr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 vétérans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r>
              <a:rPr lang="fr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examen des dossiers 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vétérans décédés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par suicide; participation à des activités comme le</a:t>
            </a: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 Comité </a:t>
            </a:r>
            <a:r>
              <a:rPr lang="fr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d’experts sur la santé mentale </a:t>
            </a: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de 2016 sur la prévention du suicide dans les Forces armées </a:t>
            </a:r>
            <a:r>
              <a:rPr lang="fr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canadiennes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Les éléments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du plan d’action 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sont classés selon les </a:t>
            </a: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sept </a:t>
            </a:r>
            <a:r>
              <a:rPr lang="fr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lignes d’effort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de la stratégie de prévention du 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suicide.</a:t>
            </a: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Le plan d’action de la Stratégie de prévention du suicide d’ACC 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comprend environ </a:t>
            </a: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 points 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d’action associés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à la prévention du </a:t>
            </a:r>
            <a:r>
              <a:rPr lang="fr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suicide.</a:t>
            </a: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Le plan d’action de la Stratégie de prévention du suicide d’ACC comprend environ </a:t>
            </a: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 éléments liés à la transition de la vie militaire à la vie civile, dont la plupart sont coordonnés avec les FAC.</a:t>
            </a:r>
          </a:p>
          <a:p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8682744" y="6444477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>
                <a:latin typeface="Arial" panose="020B0604020202020204" pitchFamily="34" charset="0"/>
                <a:cs typeface="Arial" panose="020B0604020202020204" pitchFamily="34" charset="0"/>
              </a:rPr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181668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2819400" y="0"/>
            <a:ext cx="914400" cy="154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50587" y="4766608"/>
            <a:ext cx="23038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>
                <a:solidFill>
                  <a:srgbClr val="595758"/>
                </a:solidFill>
                <a:latin typeface="Book Antiqua" panose="02040602050305030304" pitchFamily="18" charset="0"/>
              </a:rPr>
              <a:t>STRATÉGIE CONJOINTE</a:t>
            </a:r>
            <a:endParaRPr lang="fr-CA" b="1" dirty="0">
              <a:solidFill>
                <a:srgbClr val="595758"/>
              </a:solidFill>
              <a:latin typeface="Book Antiqua" panose="02040602050305030304" pitchFamily="18" charset="0"/>
            </a:endParaRPr>
          </a:p>
          <a:p>
            <a:pPr algn="ctr"/>
            <a:r>
              <a:rPr lang="fr-CA" b="1" dirty="0">
                <a:solidFill>
                  <a:srgbClr val="595758"/>
                </a:solidFill>
                <a:latin typeface="Book Antiqua" panose="02040602050305030304" pitchFamily="18" charset="0"/>
              </a:rPr>
              <a:t>DE PRÉVENTION</a:t>
            </a:r>
          </a:p>
          <a:p>
            <a:pPr algn="ctr"/>
            <a:r>
              <a:rPr lang="fr-CA" b="1" dirty="0">
                <a:solidFill>
                  <a:srgbClr val="595758"/>
                </a:solidFill>
                <a:latin typeface="Book Antiqua" panose="02040602050305030304" pitchFamily="18" charset="0"/>
              </a:rPr>
              <a:t>DU</a:t>
            </a:r>
          </a:p>
          <a:p>
            <a:pPr algn="ctr"/>
            <a:r>
              <a:rPr lang="fr-CA" b="1" dirty="0">
                <a:solidFill>
                  <a:srgbClr val="595758"/>
                </a:solidFill>
                <a:latin typeface="Book Antiqua" panose="02040602050305030304" pitchFamily="18" charset="0"/>
              </a:rPr>
              <a:t>SUICIDE</a:t>
            </a:r>
          </a:p>
          <a:p>
            <a:pPr algn="ctr"/>
            <a:r>
              <a:rPr lang="fr-CA" b="1" dirty="0">
                <a:solidFill>
                  <a:srgbClr val="595758"/>
                </a:solidFill>
                <a:latin typeface="Book Antiqua" panose="02040602050305030304" pitchFamily="18" charset="0"/>
              </a:rPr>
              <a:t>DES FAC ET D’ACC</a:t>
            </a:r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50587" y="314742"/>
            <a:ext cx="2303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LIGNES D’EFFORT</a:t>
            </a:r>
            <a:endParaRPr lang="fr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214" y="2612650"/>
            <a:ext cx="1104884" cy="2132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36667" t="13556" r="34166" b="21398"/>
          <a:stretch/>
        </p:blipFill>
        <p:spPr>
          <a:xfrm>
            <a:off x="2744660" y="-1"/>
            <a:ext cx="5713540" cy="684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8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3DF088-EC11-4232-87F7-8FF5FC5803A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8650" y="27662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fr-CA" sz="4400" b="1">
                <a:solidFill>
                  <a:srgbClr val="244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Orientations futures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2E1444A-B2E0-4CDA-B5DB-8125B19B785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51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lumMod val="85000"/>
              </a:schemeClr>
            </a:gs>
            <a:gs pos="35000">
              <a:schemeClr val="bg1">
                <a:lumMod val="85000"/>
                <a:alpha val="41000"/>
              </a:schemeClr>
            </a:gs>
            <a:gs pos="7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>
            <p:custDataLst>
              <p:tags r:id="rId1"/>
            </p:custDataLst>
          </p:nvPr>
        </p:nvSpPr>
        <p:spPr>
          <a:xfrm>
            <a:off x="1295400" y="76200"/>
            <a:ext cx="6705600" cy="3352800"/>
          </a:xfrm>
          <a:prstGeom prst="roundRect">
            <a:avLst/>
          </a:prstGeom>
          <a:solidFill>
            <a:srgbClr val="87A3AB">
              <a:alpha val="7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1714500" y="682447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>
                <a:latin typeface="Book Antiqua" panose="02040602050305030304" pitchFamily="18" charset="0"/>
              </a:rPr>
              <a:t> Se renseigner sur la technologie et en tirer parti pour des interventions plus efficaces</a:t>
            </a:r>
          </a:p>
        </p:txBody>
      </p:sp>
      <p:sp>
        <p:nvSpPr>
          <p:cNvPr id="9" name="Rounded Rectangle 8"/>
          <p:cNvSpPr/>
          <p:nvPr>
            <p:custDataLst>
              <p:tags r:id="rId3"/>
            </p:custDataLst>
          </p:nvPr>
        </p:nvSpPr>
        <p:spPr>
          <a:xfrm>
            <a:off x="95421" y="3052961"/>
            <a:ext cx="2905311" cy="3048000"/>
          </a:xfrm>
          <a:prstGeom prst="roundRect">
            <a:avLst/>
          </a:prstGeom>
          <a:solidFill>
            <a:srgbClr val="CBBEC1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210458" y="3428494"/>
            <a:ext cx="2532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latin typeface="Book Antiqua" panose="02040602050305030304" pitchFamily="18" charset="0"/>
              </a:rPr>
              <a:t>Recherche en collaboration</a:t>
            </a:r>
          </a:p>
          <a:p>
            <a:pPr algn="ctr"/>
            <a:r>
              <a:rPr lang="fr-CA" sz="2400" b="1" dirty="0">
                <a:latin typeface="Book Antiqua" panose="02040602050305030304" pitchFamily="18" charset="0"/>
              </a:rPr>
              <a:t>avec le MDN et </a:t>
            </a:r>
            <a:r>
              <a:rPr lang="fr-CA" sz="2400" b="1" dirty="0" err="1" smtClean="0">
                <a:latin typeface="Book Antiqua" panose="02040602050305030304" pitchFamily="18" charset="0"/>
              </a:rPr>
              <a:t>StatCan</a:t>
            </a:r>
            <a:r>
              <a:rPr lang="fr-CA" sz="2400" b="1" dirty="0" smtClean="0">
                <a:latin typeface="Book Antiqua" panose="02040602050305030304" pitchFamily="18" charset="0"/>
              </a:rPr>
              <a:t> </a:t>
            </a:r>
            <a:r>
              <a:rPr lang="fr-CA" sz="2400" b="1" dirty="0">
                <a:latin typeface="Book Antiqua" panose="02040602050305030304" pitchFamily="18" charset="0"/>
              </a:rPr>
              <a:t>sur le suicide </a:t>
            </a:r>
            <a:r>
              <a:rPr lang="fr-CA" sz="2400" b="1" dirty="0" smtClean="0">
                <a:latin typeface="Book Antiqua" panose="02040602050305030304" pitchFamily="18" charset="0"/>
              </a:rPr>
              <a:t>chez les vétérans</a:t>
            </a:r>
            <a:endParaRPr lang="fr-CA" sz="2400" b="1" dirty="0">
              <a:latin typeface="Book Antiqua" panose="02040602050305030304" pitchFamily="18" charset="0"/>
            </a:endParaRPr>
          </a:p>
        </p:txBody>
      </p:sp>
      <p:sp>
        <p:nvSpPr>
          <p:cNvPr id="11" name="Rounded Rectangle 10"/>
          <p:cNvSpPr/>
          <p:nvPr>
            <p:custDataLst>
              <p:tags r:id="rId5"/>
            </p:custDataLst>
          </p:nvPr>
        </p:nvSpPr>
        <p:spPr>
          <a:xfrm>
            <a:off x="6273340" y="3053756"/>
            <a:ext cx="2697873" cy="3048000"/>
          </a:xfrm>
          <a:prstGeom prst="roundRect">
            <a:avLst/>
          </a:prstGeom>
          <a:solidFill>
            <a:srgbClr val="BCC7DC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>
            <p:custDataLst>
              <p:tags r:id="rId6"/>
            </p:custDataLst>
          </p:nvPr>
        </p:nvSpPr>
        <p:spPr>
          <a:xfrm>
            <a:off x="6232896" y="3428493"/>
            <a:ext cx="25301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latin typeface="Book Antiqua" panose="02040602050305030304" pitchFamily="18" charset="0"/>
              </a:rPr>
              <a:t>Étude des </a:t>
            </a:r>
            <a:r>
              <a:rPr lang="fr-CA" sz="2800" b="1" dirty="0">
                <a:latin typeface="Book Antiqua" panose="02040602050305030304" pitchFamily="18" charset="0"/>
              </a:rPr>
              <a:t>nouveaux traitements pour cibler la </a:t>
            </a:r>
            <a:r>
              <a:rPr lang="fr-CA" sz="2800" b="1" dirty="0" smtClean="0">
                <a:latin typeface="Book Antiqua" panose="02040602050305030304" pitchFamily="18" charset="0"/>
              </a:rPr>
              <a:t>suicidabilité</a:t>
            </a:r>
            <a:endParaRPr lang="fr-CA" sz="2800" b="1" dirty="0">
              <a:latin typeface="Book Antiqua" panose="0204060205030503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C4D0CA9-987F-403E-A76D-F895953BE00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507978" y="2667000"/>
            <a:ext cx="2258116" cy="3200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356E86-A2CE-4B55-A5A8-93E84EB0A30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581400" y="3359258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latin typeface="Book Antiqua" panose="02040602050305030304" pitchFamily="18" charset="0"/>
              </a:rPr>
              <a:t>Les femmes vétérans et le suicide</a:t>
            </a:r>
          </a:p>
        </p:txBody>
      </p:sp>
    </p:spTree>
    <p:extLst>
      <p:ext uri="{BB962C8B-B14F-4D97-AF65-F5344CB8AC3E}">
        <p14:creationId xmlns:p14="http://schemas.microsoft.com/office/powerpoint/2010/main" val="147740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3014133"/>
            <a:ext cx="7620000" cy="1583267"/>
          </a:xfrm>
        </p:spPr>
        <p:txBody>
          <a:bodyPr>
            <a:normAutofit fontScale="90000"/>
          </a:bodyPr>
          <a:lstStyle/>
          <a:p>
            <a:r>
              <a:rPr lang="en-CA" sz="4200" b="1" dirty="0">
                <a:solidFill>
                  <a:srgbClr val="244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Mises </a:t>
            </a:r>
            <a:r>
              <a:rPr lang="en-CA" sz="4200" b="1" dirty="0" smtClean="0">
                <a:solidFill>
                  <a:srgbClr val="244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jour sur le plan </a:t>
            </a:r>
            <a:r>
              <a:rPr lang="en-CA" sz="4200" b="1" dirty="0" err="1" smtClean="0">
                <a:solidFill>
                  <a:srgbClr val="244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d’action</a:t>
            </a:r>
            <a:r>
              <a:rPr lang="en-CA" sz="4200" b="1" dirty="0">
                <a:solidFill>
                  <a:srgbClr val="244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4200" b="1" dirty="0">
                <a:solidFill>
                  <a:srgbClr val="2449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4000" b="1" dirty="0" smtClean="0">
                <a:solidFill>
                  <a:srgbClr val="244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sz="4000" b="1" dirty="0" err="1" smtClean="0">
                <a:solidFill>
                  <a:srgbClr val="244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voir</a:t>
            </a:r>
            <a:r>
              <a:rPr lang="en-CA" sz="4000" b="1" dirty="0" smtClean="0">
                <a:solidFill>
                  <a:srgbClr val="244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4000" b="1" dirty="0">
                <a:solidFill>
                  <a:srgbClr val="244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</a:t>
            </a:r>
            <a:r>
              <a:rPr lang="en-CA" sz="4000" b="1" dirty="0" smtClean="0">
                <a:solidFill>
                  <a:srgbClr val="244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en-CA" sz="4000" b="1" dirty="0" err="1" smtClean="0">
                <a:solidFill>
                  <a:srgbClr val="244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distribuer</a:t>
            </a:r>
            <a:r>
              <a:rPr lang="en-CA" sz="4000" b="1" dirty="0" smtClean="0">
                <a:solidFill>
                  <a:srgbClr val="244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5471D-743F-4A54-B334-83EC105EBC3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82433"/>
            <a:ext cx="17634" cy="923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1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à</a:t>
            </a:r>
            <a:r>
              <a:rPr kumimoji="0" lang="fr-FR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027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56 cro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09556"/>
            <a:ext cx="4343400" cy="536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0200" y="5740400"/>
            <a:ext cx="251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7474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7474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47474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47474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47474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7474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7474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7474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7474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fr-CA" sz="1600" b="1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Soldat </a:t>
            </a:r>
            <a:r>
              <a:rPr lang="fr-CA" sz="1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canadien </a:t>
            </a:r>
            <a:r>
              <a:rPr lang="fr-CA" sz="1600" b="1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anonyme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fr-CA" sz="1600" b="1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Rwanda</a:t>
            </a:r>
            <a:r>
              <a:rPr lang="fr-CA" sz="1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fr-CA" sz="1600" b="1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1994</a:t>
            </a:r>
            <a:endParaRPr lang="fr-CA" sz="16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95400" y="3886200"/>
            <a:ext cx="129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7474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7474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47474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47474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47474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7474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7474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7474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7474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80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5" name="Rectangle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4920" y="2844800"/>
            <a:ext cx="2621423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7474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7474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47474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47474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47474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7474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7474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7474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47474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sz="3200" b="1" i="1">
                <a:solidFill>
                  <a:srgbClr val="24496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Merci.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sz="3600" b="1" i="1">
                <a:solidFill>
                  <a:srgbClr val="24496E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DES QUESTIONS?</a:t>
            </a:r>
          </a:p>
        </p:txBody>
      </p:sp>
    </p:spTree>
    <p:extLst>
      <p:ext uri="{BB962C8B-B14F-4D97-AF65-F5344CB8AC3E}">
        <p14:creationId xmlns:p14="http://schemas.microsoft.com/office/powerpoint/2010/main" val="15446577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886" y="0"/>
            <a:ext cx="562145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5334369" y="762000"/>
            <a:ext cx="35810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  <a:t>Pour plus de renseignements, </a:t>
            </a:r>
          </a:p>
          <a:p>
            <a:pPr algn="ctr"/>
            <a:r>
              <a:rPr lang="fr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consultez </a:t>
            </a:r>
            <a:endParaRPr lang="fr-C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A" sz="3200" dirty="0">
                <a:latin typeface="Arial" panose="020B0604020202020204" pitchFamily="34" charset="0"/>
                <a:cs typeface="Arial" panose="020B0604020202020204" pitchFamily="34" charset="0"/>
              </a:rPr>
              <a:t>notre site Web :</a:t>
            </a:r>
          </a:p>
        </p:txBody>
      </p: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5334369" y="2895600"/>
            <a:ext cx="37489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https://www.canada.ca/content/dam/dnd-mdn/documents/reports/2017/strategie-conjointe-prevention-suicide-fac-acc.pdf</a:t>
            </a: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781550"/>
            <a:ext cx="2762250" cy="2000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657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b="9364"/>
          <a:stretch/>
        </p:blipFill>
        <p:spPr>
          <a:xfrm>
            <a:off x="-3635" y="0"/>
            <a:ext cx="914608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61892" y="10274"/>
            <a:ext cx="4114800" cy="4495800"/>
          </a:xfrm>
        </p:spPr>
        <p:txBody>
          <a:bodyPr>
            <a:normAutofit/>
          </a:bodyPr>
          <a:lstStyle/>
          <a:p>
            <a:pPr algn="ctr"/>
            <a:r>
              <a:rPr lang="fr-CA" sz="5200" b="1" dirty="0">
                <a:solidFill>
                  <a:srgbClr val="244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Fondements</a:t>
            </a:r>
            <a:r>
              <a:rPr lang="fr-CA" sz="4400" b="1" dirty="0">
                <a:solidFill>
                  <a:srgbClr val="244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A" sz="4400" b="1" dirty="0">
                <a:solidFill>
                  <a:srgbClr val="2449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900" b="1" dirty="0">
                <a:solidFill>
                  <a:srgbClr val="244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4400" b="1" dirty="0">
                <a:solidFill>
                  <a:srgbClr val="244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A" sz="4400" b="1" dirty="0">
                <a:solidFill>
                  <a:srgbClr val="2449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3600" b="1" dirty="0">
                <a:solidFill>
                  <a:srgbClr val="244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br>
              <a:rPr lang="fr-CA" sz="3600" b="1" dirty="0">
                <a:solidFill>
                  <a:srgbClr val="2449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900" b="1" dirty="0">
                <a:solidFill>
                  <a:srgbClr val="244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A" sz="900" b="1" dirty="0">
                <a:solidFill>
                  <a:srgbClr val="2449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5000" b="1" dirty="0">
                <a:solidFill>
                  <a:srgbClr val="244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Stratégie de prévention</a:t>
            </a:r>
            <a:br>
              <a:rPr lang="fr-CA" sz="5000" b="1" dirty="0">
                <a:solidFill>
                  <a:srgbClr val="24496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5000" b="1" dirty="0">
                <a:solidFill>
                  <a:srgbClr val="244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suicide</a:t>
            </a:r>
          </a:p>
        </p:txBody>
      </p:sp>
    </p:spTree>
    <p:extLst>
      <p:ext uri="{BB962C8B-B14F-4D97-AF65-F5344CB8AC3E}">
        <p14:creationId xmlns:p14="http://schemas.microsoft.com/office/powerpoint/2010/main" val="10951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>
            <p:custDataLst>
              <p:tags r:id="rId1"/>
            </p:custDataLst>
          </p:nvPr>
        </p:nvSpPr>
        <p:spPr>
          <a:xfrm>
            <a:off x="1" y="0"/>
            <a:ext cx="9144000" cy="670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-228600" y="152400"/>
            <a:ext cx="9144000" cy="720725"/>
          </a:xfrm>
        </p:spPr>
        <p:txBody>
          <a:bodyPr>
            <a:noAutofit/>
          </a:bodyPr>
          <a:lstStyle/>
          <a:p>
            <a:pPr algn="ctr"/>
            <a:r>
              <a:rPr lang="fr-CA" sz="4800" b="1" dirty="0">
                <a:solidFill>
                  <a:srgbClr val="2449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Cadre d’action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31667" t="13915" r="50000" b="69333"/>
          <a:stretch/>
        </p:blipFill>
        <p:spPr>
          <a:xfrm>
            <a:off x="609600" y="873124"/>
            <a:ext cx="3559705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31667" t="30781" r="50000" b="52165"/>
          <a:stretch/>
        </p:blipFill>
        <p:spPr>
          <a:xfrm>
            <a:off x="609600" y="2954302"/>
            <a:ext cx="3546474" cy="17732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31667" t="79457" r="50000" b="3489"/>
          <a:stretch/>
        </p:blipFill>
        <p:spPr>
          <a:xfrm>
            <a:off x="609600" y="5056119"/>
            <a:ext cx="3534314" cy="176715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78126" y="4800600"/>
            <a:ext cx="1412874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50000" t="54651" r="30833" b="11240"/>
          <a:stretch/>
        </p:blipFill>
        <p:spPr>
          <a:xfrm>
            <a:off x="5163796" y="873124"/>
            <a:ext cx="3041049" cy="29088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50000" t="17442" r="29166" b="45349"/>
          <a:stretch/>
        </p:blipFill>
        <p:spPr>
          <a:xfrm>
            <a:off x="5163796" y="3733800"/>
            <a:ext cx="3218204" cy="308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0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695802"/>
            <a:ext cx="8458200" cy="684034"/>
          </a:xfrm>
        </p:spPr>
        <p:txBody>
          <a:bodyPr>
            <a:noAutofit/>
          </a:bodyPr>
          <a:lstStyle/>
          <a:p>
            <a:pPr algn="ctr"/>
            <a:r>
              <a:rPr lang="fr-CA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continuum de la prévention du suicide</a:t>
            </a:r>
            <a:r>
              <a:rPr lang="fr-CA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CA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(tel que décrit dans le Cadre fédéral </a:t>
            </a:r>
            <a:r>
              <a:rPr lang="fr-CA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CA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prévention du suicide)</a:t>
            </a:r>
            <a:br>
              <a:rPr lang="fr-CA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CA" sz="2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413087"/>
            <a:ext cx="7886700" cy="4351338"/>
          </a:xfrm>
        </p:spPr>
        <p:txBody>
          <a:bodyPr>
            <a:normAutofit fontScale="85000" lnSpcReduction="20000"/>
          </a:bodyPr>
          <a:lstStyle/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3429000" algn="ctr"/>
              </a:tabLst>
            </a:pPr>
            <a:r>
              <a:rPr kumimoji="0" lang="fr-C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Les deux ministères </a:t>
            </a:r>
            <a:r>
              <a:rPr kumimoji="0" lang="fr-C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déploieront</a:t>
            </a:r>
            <a:r>
              <a:rPr kumimoji="0" lang="fr-CA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kumimoji="0" lang="fr-C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leurs </a:t>
            </a:r>
            <a:r>
              <a:rPr kumimoji="0" lang="fr-C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efforts </a:t>
            </a:r>
            <a:r>
              <a:rPr kumimoji="0" lang="fr-C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le </a:t>
            </a:r>
            <a:r>
              <a:rPr lang="fr-CA" sz="2000" b="1" dirty="0" smtClean="0">
                <a:latin typeface="Arial" panose="020B0604020202020204" pitchFamily="34" charset="0"/>
              </a:rPr>
              <a:t>long </a:t>
            </a:r>
            <a:r>
              <a:rPr kumimoji="0" lang="fr-C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du </a:t>
            </a:r>
            <a:r>
              <a:rPr kumimoji="0" lang="fr-C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continuum de </a:t>
            </a:r>
            <a:r>
              <a:rPr kumimoji="0" lang="fr-C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prévention </a:t>
            </a:r>
            <a:r>
              <a:rPr kumimoji="0" lang="fr-C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du suicide comme suit :</a:t>
            </a:r>
          </a:p>
          <a:p>
            <a:pPr marL="0" lvl="0" indent="0" algn="ctr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3429000" algn="ctr"/>
              </a:tabLst>
            </a:pPr>
            <a:endParaRPr lang="en-US" alt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</a:pPr>
            <a:r>
              <a:rPr kumimoji="0" lang="fr-CA" sz="2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Prévention : </a:t>
            </a:r>
            <a:r>
              <a:rPr lang="fr-C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fr-C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esures visant à prévenir </a:t>
            </a:r>
            <a:r>
              <a:rPr kumimoji="0" lang="fr-C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suicidabilité, </a:t>
            </a:r>
            <a:r>
              <a:rPr kumimoji="0" lang="fr-C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 les programmes et les interventions </a:t>
            </a:r>
            <a:r>
              <a:rPr kumimoji="0" lang="fr-C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 </a:t>
            </a:r>
            <a:r>
              <a:rPr lang="fr-C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favorisent</a:t>
            </a:r>
            <a:r>
              <a:rPr kumimoji="0" lang="fr-C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C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santé et le bien-être des </a:t>
            </a:r>
            <a:r>
              <a:rPr kumimoji="0" lang="fr-C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vétérans, </a:t>
            </a:r>
            <a:r>
              <a:rPr kumimoji="0" lang="fr-C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l’aide financière, la recherche, l’éducation et le soutien familial</a:t>
            </a:r>
          </a:p>
          <a:p>
            <a:pPr lvl="1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</a:pPr>
            <a:r>
              <a:rPr kumimoji="0" lang="fr-CA" sz="2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Intervention : </a:t>
            </a:r>
            <a:r>
              <a:rPr kumimoji="0" lang="fr-CA" sz="2400" i="0" u="none" strike="noStrike" cap="none" normalizeH="0" baseline="0" dirty="0">
                <a:ln>
                  <a:noFill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fr-C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esures à prendre lorsqu’un </a:t>
            </a:r>
            <a:r>
              <a:rPr kumimoji="0" lang="fr-C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vétéran devient </a:t>
            </a:r>
            <a:r>
              <a:rPr kumimoji="0" lang="fr-C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suicidaire, comme le dépistage, le traitement</a:t>
            </a:r>
            <a:r>
              <a:rPr lang="fr-C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le soutien </a:t>
            </a:r>
            <a:r>
              <a:rPr kumimoji="0" lang="fr-C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les personnes qui ont des pensées ou un comportement suicidaire, p. ex</a:t>
            </a:r>
            <a:r>
              <a:rPr kumimoji="0" lang="fr-C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fr-C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suivi rapproché </a:t>
            </a:r>
            <a:r>
              <a:rPr kumimoji="0" lang="fr-C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moment du</a:t>
            </a:r>
            <a:r>
              <a:rPr kumimoji="0" lang="fr-CA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CA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congé de l’hôpital</a:t>
            </a:r>
          </a:p>
          <a:p>
            <a:pPr lvl="1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3429000" algn="ctr"/>
              </a:tabLst>
            </a:pPr>
            <a:r>
              <a:rPr lang="fr-CA" sz="2400" b="1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Postvention</a:t>
            </a:r>
            <a:r>
              <a:rPr lang="fr-CA" sz="2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r>
              <a:rPr lang="fr-C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Mesures prises à la suite </a:t>
            </a:r>
            <a:r>
              <a:rPr lang="fr-C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d’un </a:t>
            </a:r>
            <a:r>
              <a:rPr lang="fr-C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suicide, p. ex</a:t>
            </a:r>
            <a:r>
              <a:rPr lang="fr-CA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C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examens d’AQ, soutien à la famille et aux autres survivants, mobilisation des médias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532E7D6-00FC-4F05-8D68-6F69D83B91B5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916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EE8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762" y="1722046"/>
            <a:ext cx="4464185" cy="445181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28600"/>
            <a:ext cx="9144000" cy="684034"/>
          </a:xfrm>
        </p:spPr>
        <p:txBody>
          <a:bodyPr>
            <a:noAutofit/>
          </a:bodyPr>
          <a:lstStyle/>
          <a:p>
            <a:pPr algn="ctr"/>
            <a:r>
              <a:rPr lang="fr-CA" sz="4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 continuum de </a:t>
            </a:r>
            <a:r>
              <a:rPr lang="fr-CA" sz="4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prévention </a:t>
            </a:r>
            <a:r>
              <a:rPr lang="fr-CA" sz="4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 suicide</a:t>
            </a:r>
          </a:p>
        </p:txBody>
      </p:sp>
      <p:grpSp>
        <p:nvGrpSpPr>
          <p:cNvPr id="7" name="Group 6"/>
          <p:cNvGrpSpPr/>
          <p:nvPr>
            <p:custDataLst>
              <p:tags r:id="rId3"/>
            </p:custDataLst>
          </p:nvPr>
        </p:nvGrpSpPr>
        <p:grpSpPr>
          <a:xfrm>
            <a:off x="1312875" y="1018642"/>
            <a:ext cx="4279094" cy="3150301"/>
            <a:chOff x="752749" y="-949328"/>
            <a:chExt cx="4279094" cy="2669196"/>
          </a:xfrm>
        </p:grpSpPr>
        <p:sp>
          <p:nvSpPr>
            <p:cNvPr id="8" name="Rectangle 7"/>
            <p:cNvSpPr/>
            <p:nvPr/>
          </p:nvSpPr>
          <p:spPr>
            <a:xfrm>
              <a:off x="752749" y="79373"/>
              <a:ext cx="2289294" cy="164049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2385612" y="-949328"/>
              <a:ext cx="2646231" cy="685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2600" b="1">
                  <a:solidFill>
                    <a:schemeClr val="tx1"/>
                  </a:solidFill>
                  <a:latin typeface="Book Antiqua" panose="02040602050305030304" pitchFamily="18" charset="0"/>
                </a:rPr>
                <a:t>PRÉVENTION</a:t>
              </a:r>
            </a:p>
          </p:txBody>
        </p:sp>
      </p:grpSp>
      <p:sp>
        <p:nvSpPr>
          <p:cNvPr id="12" name="Rectangle 11"/>
          <p:cNvSpPr/>
          <p:nvPr>
            <p:custDataLst>
              <p:tags r:id="rId4"/>
            </p:custDataLst>
          </p:nvPr>
        </p:nvSpPr>
        <p:spPr>
          <a:xfrm>
            <a:off x="6388014" y="4168943"/>
            <a:ext cx="2755986" cy="7296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400" b="1">
                <a:solidFill>
                  <a:schemeClr val="tx1"/>
                </a:solidFill>
                <a:latin typeface="Book Antiqua" panose="02040602050305030304" pitchFamily="18" charset="0"/>
              </a:rPr>
              <a:t>INTERVENTION</a:t>
            </a:r>
          </a:p>
        </p:txBody>
      </p:sp>
      <p:sp>
        <p:nvSpPr>
          <p:cNvPr id="13" name="Rectangle 12"/>
          <p:cNvSpPr/>
          <p:nvPr>
            <p:custDataLst>
              <p:tags r:id="rId5"/>
            </p:custDataLst>
          </p:nvPr>
        </p:nvSpPr>
        <p:spPr>
          <a:xfrm>
            <a:off x="-92518" y="4190854"/>
            <a:ext cx="2701925" cy="6858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A" sz="24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POSTVENTION</a:t>
            </a:r>
            <a:endParaRPr lang="fr-CA" sz="24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38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1532E7D6-00FC-4F05-8D68-6F69D83B91B5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28600"/>
            <a:ext cx="4129242" cy="612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7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CFPS : La probabilité de </a:t>
            </a:r>
            <a:r>
              <a:rPr lang="fr-CA" sz="2400" dirty="0" smtClean="0"/>
              <a:t>suicidabilité </a:t>
            </a:r>
            <a:r>
              <a:rPr lang="fr-CA" sz="2400" dirty="0"/>
              <a:t>ou de suicide accompli peut augmenter ou diminuer en raison de l’interaction complexe des facteurs de risque et de protection.</a:t>
            </a:r>
          </a:p>
          <a:p>
            <a:endParaRPr lang="en-US" sz="2400" dirty="0"/>
          </a:p>
          <a:p>
            <a:r>
              <a:rPr lang="fr-CA" sz="2400" dirty="0"/>
              <a:t>À partir de cette constatation, les FAC et ACC ont établi une stratégie conjointe et des </a:t>
            </a:r>
            <a:r>
              <a:rPr lang="fr-CA" sz="2400" dirty="0" smtClean="0"/>
              <a:t>lignes d’efforts </a:t>
            </a:r>
            <a:r>
              <a:rPr lang="fr-CA" sz="2400" dirty="0"/>
              <a:t>pour cibler leurs démarches et interventions afin d’obtenir un effet maximal.</a:t>
            </a:r>
          </a:p>
          <a:p>
            <a:pPr marL="0" indent="0">
              <a:buNone/>
            </a:pPr>
            <a:r>
              <a:rPr lang="fr-CA" sz="2400" dirty="0"/>
              <a:t> </a:t>
            </a:r>
          </a:p>
          <a:p>
            <a:r>
              <a:rPr lang="fr-CA" sz="2400" dirty="0"/>
              <a:t>Des efforts </a:t>
            </a:r>
            <a:r>
              <a:rPr lang="fr-CA" sz="2400" b="1" dirty="0"/>
              <a:t>« en amont »</a:t>
            </a:r>
            <a:r>
              <a:rPr lang="fr-CA" sz="2400" dirty="0"/>
              <a:t> </a:t>
            </a:r>
            <a:r>
              <a:rPr lang="fr-CA" sz="2400" dirty="0" smtClean="0"/>
              <a:t>conformément</a:t>
            </a:r>
            <a:r>
              <a:rPr lang="fr-CA" sz="2400" dirty="0"/>
              <a:t> :  </a:t>
            </a:r>
          </a:p>
          <a:p>
            <a:pPr lvl="1"/>
            <a:r>
              <a:rPr lang="fr-CA" sz="2400" dirty="0" smtClean="0"/>
              <a:t>aux déterminants </a:t>
            </a:r>
            <a:r>
              <a:rPr lang="fr-CA" sz="2400" dirty="0"/>
              <a:t>du bien-être (ACC) </a:t>
            </a:r>
          </a:p>
          <a:p>
            <a:pPr lvl="1"/>
            <a:r>
              <a:rPr lang="fr-CA" sz="2400" dirty="0" smtClean="0"/>
              <a:t>à la stratégie </a:t>
            </a:r>
            <a:r>
              <a:rPr lang="fr-CA" sz="2400" dirty="0"/>
              <a:t>sur la santé et le bien-être globaux (FAC)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28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fr-CA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Déterminants du bien-être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74544370"/>
              </p:ext>
            </p:extLst>
          </p:nvPr>
        </p:nvGraphicFramePr>
        <p:xfrm>
          <a:off x="228599" y="990604"/>
          <a:ext cx="8686800" cy="55625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912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56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390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9782">
                <a:tc>
                  <a:txBody>
                    <a:bodyPr/>
                    <a:lstStyle/>
                    <a:p>
                      <a:r>
                        <a:rPr lang="fr-CA" sz="1200" dirty="0"/>
                        <a:t>Domaines </a:t>
                      </a:r>
                      <a:r>
                        <a:rPr lang="fr-CA" sz="1200" dirty="0" smtClean="0"/>
                        <a:t>du</a:t>
                      </a:r>
                      <a:endParaRPr lang="fr-CA" sz="1200" dirty="0"/>
                    </a:p>
                    <a:p>
                      <a:r>
                        <a:rPr lang="fr-CA" sz="1200" dirty="0"/>
                        <a:t>bien-être</a:t>
                      </a:r>
                    </a:p>
                  </a:txBody>
                  <a:tcPr marL="72430" marR="72430" marT="34289" marB="34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Déterminants </a:t>
                      </a:r>
                      <a:r>
                        <a:rPr lang="fr-CA" sz="1200" dirty="0" smtClean="0"/>
                        <a:t>du </a:t>
                      </a:r>
                      <a:endParaRPr lang="fr-CA" sz="1200" dirty="0"/>
                    </a:p>
                    <a:p>
                      <a:r>
                        <a:rPr lang="fr-CA" sz="1200" dirty="0"/>
                        <a:t>bien-être (exemples)</a:t>
                      </a:r>
                    </a:p>
                  </a:txBody>
                  <a:tcPr marL="72430" marR="72430" marT="34289" marB="34289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Descripteurs</a:t>
                      </a:r>
                      <a:r>
                        <a:rPr lang="fr-CA" sz="1200" baseline="0" dirty="0"/>
                        <a:t> </a:t>
                      </a:r>
                      <a:r>
                        <a:rPr lang="fr-CA" sz="1200" dirty="0" smtClean="0"/>
                        <a:t>du</a:t>
                      </a:r>
                      <a:endParaRPr lang="fr-CA" sz="1200" dirty="0"/>
                    </a:p>
                    <a:p>
                      <a:r>
                        <a:rPr lang="fr-CA" sz="1200" dirty="0"/>
                        <a:t>bien-être (exemples)</a:t>
                      </a:r>
                    </a:p>
                  </a:txBody>
                  <a:tcPr marL="72430" marR="72430" marT="34289" marB="3428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7846">
                <a:tc>
                  <a:txBody>
                    <a:bodyPr/>
                    <a:lstStyle/>
                    <a:p>
                      <a:r>
                        <a:rPr lang="fr-CA" sz="1200" b="1">
                          <a:solidFill>
                            <a:srgbClr val="590F16"/>
                          </a:solidFill>
                        </a:rPr>
                        <a:t>Emploi </a:t>
                      </a:r>
                      <a:r>
                        <a:rPr lang="fr-CA" sz="1200" b="1" baseline="0">
                          <a:solidFill>
                            <a:srgbClr val="590F16"/>
                          </a:solidFill>
                        </a:rPr>
                        <a:t>ou autre</a:t>
                      </a:r>
                      <a:r>
                        <a:rPr lang="fr-CA" sz="1200" b="1">
                          <a:solidFill>
                            <a:srgbClr val="590F16"/>
                          </a:solidFill>
                        </a:rPr>
                        <a:t> activité</a:t>
                      </a:r>
                    </a:p>
                  </a:txBody>
                  <a:tcPr marL="72430" marR="72430" marT="34289" marB="34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1200">
                          <a:solidFill>
                            <a:srgbClr val="590F16"/>
                          </a:solidFill>
                        </a:rPr>
                        <a:t>Milieu </a:t>
                      </a:r>
                      <a:r>
                        <a:rPr lang="fr-CA" sz="1200" baseline="0">
                          <a:solidFill>
                            <a:srgbClr val="590F16"/>
                          </a:solidFill>
                        </a:rPr>
                        <a:t>de travail, économie, préparation à l’emploi</a:t>
                      </a:r>
                    </a:p>
                  </a:txBody>
                  <a:tcPr marL="72430" marR="72430" marT="34289" marB="34289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1200">
                          <a:solidFill>
                            <a:srgbClr val="590F16"/>
                          </a:solidFill>
                        </a:rPr>
                        <a:t>Participation</a:t>
                      </a:r>
                      <a:r>
                        <a:rPr lang="fr-CA" sz="1200" baseline="0">
                          <a:solidFill>
                            <a:srgbClr val="590F16"/>
                          </a:solidFill>
                        </a:rPr>
                        <a:t> à des activités qui leur sont bénéfiques et qui leur tiennent à cœur</a:t>
                      </a:r>
                    </a:p>
                  </a:txBody>
                  <a:tcPr marL="72430" marR="72430" marT="34289" marB="3428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7846">
                <a:tc>
                  <a:txBody>
                    <a:bodyPr/>
                    <a:lstStyle/>
                    <a:p>
                      <a:r>
                        <a:rPr lang="fr-CA" sz="1200" b="1">
                          <a:solidFill>
                            <a:srgbClr val="590F16"/>
                          </a:solidFill>
                        </a:rPr>
                        <a:t>Finances</a:t>
                      </a:r>
                    </a:p>
                  </a:txBody>
                  <a:tcPr marL="72430" marR="72430" marT="34289" marB="34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1200">
                          <a:solidFill>
                            <a:srgbClr val="590F16"/>
                          </a:solidFill>
                        </a:rPr>
                        <a:t>Revenu, planification financière, programmes de soutien </a:t>
                      </a:r>
                      <a:r>
                        <a:rPr lang="fr-CA" sz="1200" baseline="0">
                          <a:solidFill>
                            <a:srgbClr val="590F16"/>
                          </a:solidFill>
                        </a:rPr>
                        <a:t>financier</a:t>
                      </a:r>
                    </a:p>
                  </a:txBody>
                  <a:tcPr marL="72430" marR="72430" marT="34289" marB="3428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1200">
                          <a:solidFill>
                            <a:srgbClr val="590F16"/>
                          </a:solidFill>
                        </a:rPr>
                        <a:t>Sécurité</a:t>
                      </a:r>
                      <a:r>
                        <a:rPr lang="fr-CA" sz="1200" baseline="0">
                          <a:solidFill>
                            <a:srgbClr val="590F16"/>
                          </a:solidFill>
                        </a:rPr>
                        <a:t> financière</a:t>
                      </a:r>
                    </a:p>
                  </a:txBody>
                  <a:tcPr marL="72430" marR="72430" marT="34289" marB="3428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7846">
                <a:tc>
                  <a:txBody>
                    <a:bodyPr/>
                    <a:lstStyle/>
                    <a:p>
                      <a:r>
                        <a:rPr lang="fr-CA" sz="1200" b="1">
                          <a:solidFill>
                            <a:srgbClr val="590F16"/>
                          </a:solidFill>
                        </a:rPr>
                        <a:t>Santé</a:t>
                      </a:r>
                    </a:p>
                  </a:txBody>
                  <a:tcPr marL="72430" marR="72430" marT="34289" marB="34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1200">
                          <a:solidFill>
                            <a:srgbClr val="590F16"/>
                          </a:solidFill>
                        </a:rPr>
                        <a:t>Tous les </a:t>
                      </a:r>
                      <a:r>
                        <a:rPr lang="fr-CA" sz="1200" baseline="0">
                          <a:solidFill>
                            <a:srgbClr val="590F16"/>
                          </a:solidFill>
                        </a:rPr>
                        <a:t>déterminants de la santé (voir les listes de l’OMS et de l’ASPC)</a:t>
                      </a:r>
                    </a:p>
                  </a:txBody>
                  <a:tcPr marL="72430" marR="72430" marT="34289" marB="3428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1200" baseline="0">
                          <a:solidFill>
                            <a:srgbClr val="590F16"/>
                          </a:solidFill>
                        </a:rPr>
                        <a:t>Bon fonctionnement sur les plans physique, mental, social et spirituel</a:t>
                      </a:r>
                    </a:p>
                  </a:txBody>
                  <a:tcPr marL="72430" marR="72430" marT="34289" marB="3428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63783">
                <a:tc>
                  <a:txBody>
                    <a:bodyPr/>
                    <a:lstStyle/>
                    <a:p>
                      <a:r>
                        <a:rPr lang="fr-CA" sz="1200" b="1" baseline="0">
                          <a:solidFill>
                            <a:srgbClr val="590F16"/>
                          </a:solidFill>
                        </a:rPr>
                        <a:t>Aptitudes</a:t>
                      </a:r>
                      <a:r>
                        <a:rPr lang="fr-CA" sz="1200" b="1">
                          <a:solidFill>
                            <a:srgbClr val="590F16"/>
                          </a:solidFill>
                        </a:rPr>
                        <a:t> à la vie quotidienne</a:t>
                      </a:r>
                    </a:p>
                  </a:txBody>
                  <a:tcPr marL="72430" marR="72430" marT="34289" marB="34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1200">
                          <a:solidFill>
                            <a:srgbClr val="590F16"/>
                          </a:solidFill>
                        </a:rPr>
                        <a:t>Conseils sur l’identité,</a:t>
                      </a:r>
                      <a:r>
                        <a:rPr lang="fr-CA" sz="1200" baseline="0">
                          <a:solidFill>
                            <a:srgbClr val="590F16"/>
                          </a:solidFill>
                        </a:rPr>
                        <a:t> formation sur la résilience, formation en gestion financière</a:t>
                      </a:r>
                    </a:p>
                  </a:txBody>
                  <a:tcPr marL="72430" marR="72430" marT="34289" marB="3428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1200" dirty="0">
                          <a:solidFill>
                            <a:srgbClr val="590F16"/>
                          </a:solidFill>
                        </a:rPr>
                        <a:t>Capacité de s’adapter à la vie civile, de la gérer et de composer avec elle</a:t>
                      </a:r>
                    </a:p>
                  </a:txBody>
                  <a:tcPr marL="72430" marR="72430" marT="34289" marB="3428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6966">
                <a:tc>
                  <a:txBody>
                    <a:bodyPr/>
                    <a:lstStyle/>
                    <a:p>
                      <a:r>
                        <a:rPr lang="fr-CA" sz="1200" b="1">
                          <a:solidFill>
                            <a:srgbClr val="590F16"/>
                          </a:solidFill>
                        </a:rPr>
                        <a:t>Intégration sociale</a:t>
                      </a:r>
                    </a:p>
                  </a:txBody>
                  <a:tcPr marL="72430" marR="72430" marT="34289" marB="34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1200">
                          <a:solidFill>
                            <a:srgbClr val="590F16"/>
                          </a:solidFill>
                        </a:rPr>
                        <a:t>Services sociaux, services à la famille, réseaux de soutien social, services communautaires</a:t>
                      </a:r>
                    </a:p>
                  </a:txBody>
                  <a:tcPr marL="72430" marR="72430" marT="34289" marB="3428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1200">
                          <a:solidFill>
                            <a:srgbClr val="590F16"/>
                          </a:solidFill>
                        </a:rPr>
                        <a:t>Relations mutuellement</a:t>
                      </a:r>
                      <a:r>
                        <a:rPr lang="fr-CA" sz="1200" baseline="0">
                          <a:solidFill>
                            <a:srgbClr val="590F16"/>
                          </a:solidFill>
                        </a:rPr>
                        <a:t> positives et participation à la communauté</a:t>
                      </a:r>
                    </a:p>
                  </a:txBody>
                  <a:tcPr marL="72430" marR="72430" marT="34289" marB="3428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7846">
                <a:tc>
                  <a:txBody>
                    <a:bodyPr/>
                    <a:lstStyle/>
                    <a:p>
                      <a:r>
                        <a:rPr lang="fr-CA" sz="1200" b="1">
                          <a:solidFill>
                            <a:srgbClr val="590F16"/>
                          </a:solidFill>
                        </a:rPr>
                        <a:t>Logement (environnement physique)</a:t>
                      </a:r>
                    </a:p>
                  </a:txBody>
                  <a:tcPr marL="72430" marR="72430" marT="34289" marB="34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1200">
                          <a:solidFill>
                            <a:srgbClr val="590F16"/>
                          </a:solidFill>
                        </a:rPr>
                        <a:t>Financement du logement, logement, abri</a:t>
                      </a:r>
                    </a:p>
                  </a:txBody>
                  <a:tcPr marL="72430" marR="72430" marT="34289" marB="3428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1200" dirty="0">
                          <a:solidFill>
                            <a:srgbClr val="590F16"/>
                          </a:solidFill>
                        </a:rPr>
                        <a:t>Les </a:t>
                      </a:r>
                      <a:r>
                        <a:rPr lang="fr-CA" sz="1200" dirty="0" smtClean="0">
                          <a:solidFill>
                            <a:srgbClr val="590F16"/>
                          </a:solidFill>
                        </a:rPr>
                        <a:t>vétérans vivent </a:t>
                      </a:r>
                      <a:r>
                        <a:rPr lang="fr-CA" sz="1200" dirty="0">
                          <a:solidFill>
                            <a:srgbClr val="590F16"/>
                          </a:solidFill>
                        </a:rPr>
                        <a:t>dans un</a:t>
                      </a:r>
                      <a:r>
                        <a:rPr lang="fr-CA" sz="1200" baseline="0" dirty="0">
                          <a:solidFill>
                            <a:srgbClr val="590F16"/>
                          </a:solidFill>
                        </a:rPr>
                        <a:t> logement sûr et stable</a:t>
                      </a:r>
                    </a:p>
                  </a:txBody>
                  <a:tcPr marL="72430" marR="72430" marT="34289" marB="3428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50680">
                <a:tc>
                  <a:txBody>
                    <a:bodyPr/>
                    <a:lstStyle/>
                    <a:p>
                      <a:r>
                        <a:rPr lang="fr-CA" sz="1200" b="1" dirty="0">
                          <a:solidFill>
                            <a:srgbClr val="590F16"/>
                          </a:solidFill>
                        </a:rPr>
                        <a:t>Culture</a:t>
                      </a:r>
                    </a:p>
                  </a:txBody>
                  <a:tcPr marL="72430" marR="72430" marT="34289" marB="34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1200">
                          <a:solidFill>
                            <a:srgbClr val="590F16"/>
                          </a:solidFill>
                        </a:rPr>
                        <a:t>Coutumes et traditions, croyances, </a:t>
                      </a:r>
                      <a:r>
                        <a:rPr lang="fr-CA" sz="1200" baseline="0">
                          <a:solidFill>
                            <a:srgbClr val="590F16"/>
                          </a:solidFill>
                        </a:rPr>
                        <a:t>activités de reconnaissance des FAC et d’ACC</a:t>
                      </a:r>
                    </a:p>
                  </a:txBody>
                  <a:tcPr marL="72430" marR="72430" marT="34289" marB="3428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CA" sz="1200" dirty="0">
                          <a:solidFill>
                            <a:srgbClr val="590F16"/>
                          </a:solidFill>
                        </a:rPr>
                        <a:t>Les </a:t>
                      </a:r>
                      <a:r>
                        <a:rPr lang="fr-CA" sz="1200" dirty="0" smtClean="0">
                          <a:solidFill>
                            <a:srgbClr val="590F16"/>
                          </a:solidFill>
                        </a:rPr>
                        <a:t>vétérans sont </a:t>
                      </a:r>
                      <a:r>
                        <a:rPr lang="fr-CA" sz="1200" dirty="0">
                          <a:solidFill>
                            <a:srgbClr val="590F16"/>
                          </a:solidFill>
                        </a:rPr>
                        <a:t>compris</a:t>
                      </a:r>
                      <a:r>
                        <a:rPr lang="fr-CA" sz="1200" baseline="0" dirty="0">
                          <a:solidFill>
                            <a:srgbClr val="590F16"/>
                          </a:solidFill>
                        </a:rPr>
                        <a:t> et appréciés par les Canadiens</a:t>
                      </a:r>
                    </a:p>
                  </a:txBody>
                  <a:tcPr marL="72430" marR="72430" marT="34289" marB="34289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3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41972</TotalTime>
  <Words>517</Words>
  <Application>Microsoft Office PowerPoint</Application>
  <PresentationFormat>On-screen Show (4:3)</PresentationFormat>
  <Paragraphs>122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MS PGothic</vt:lpstr>
      <vt:lpstr>MS PGothic</vt:lpstr>
      <vt:lpstr>Arial</vt:lpstr>
      <vt:lpstr>Arial Rounded MT Bold</vt:lpstr>
      <vt:lpstr>Book Antiqua</vt:lpstr>
      <vt:lpstr>Calibri</vt:lpstr>
      <vt:lpstr>Calibri Light</vt:lpstr>
      <vt:lpstr>inherit</vt:lpstr>
      <vt:lpstr>Times New Roman</vt:lpstr>
      <vt:lpstr>Custom Design</vt:lpstr>
      <vt:lpstr>Office Theme</vt:lpstr>
      <vt:lpstr>  Présentation au Groupe consultatif sur la santé mentale du ministre des Anciens Combattants   </vt:lpstr>
      <vt:lpstr>PowerPoint Presentation</vt:lpstr>
      <vt:lpstr>Fondements   de la   Stratégie de prévention du suicide</vt:lpstr>
      <vt:lpstr>Cadre d’action</vt:lpstr>
      <vt:lpstr> Le continuum de la prévention du suicide (tel que décrit dans le Cadre fédéral de prévention du suicide) </vt:lpstr>
      <vt:lpstr> Le continuum de la prévention du suicide</vt:lpstr>
      <vt:lpstr>PowerPoint Presentation</vt:lpstr>
      <vt:lpstr>PowerPoint Presentation</vt:lpstr>
      <vt:lpstr>Déterminants du bien-être</vt:lpstr>
      <vt:lpstr>PowerPoint Presentation</vt:lpstr>
      <vt:lpstr>Un cadre stratégique global   Deux plans d’action…   Transition conjointe de la vie miliaire à la vie civile </vt:lpstr>
      <vt:lpstr>PowerPoint Presentation</vt:lpstr>
      <vt:lpstr>Plan d’action de la Stratégie de prévention du suicide d’ACC</vt:lpstr>
      <vt:lpstr>PowerPoint Presentation</vt:lpstr>
      <vt:lpstr>Orientations futures</vt:lpstr>
      <vt:lpstr>PowerPoint Presentation</vt:lpstr>
      <vt:lpstr>Mises à jour sur le plan d’action (voir document à distribuer)</vt:lpstr>
      <vt:lpstr>PowerPoint Presentation</vt:lpstr>
    </vt:vector>
  </TitlesOfParts>
  <Company>Veterans Affairs Canada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SLSAMSON</dc:creator>
  <cp:lastModifiedBy>Natasha L MacNevin</cp:lastModifiedBy>
  <cp:revision>1109</cp:revision>
  <cp:lastPrinted>2018-03-29T11:53:42Z</cp:lastPrinted>
  <dcterms:created xsi:type="dcterms:W3CDTF">2011-04-07T11:20:50Z</dcterms:created>
  <dcterms:modified xsi:type="dcterms:W3CDTF">2018-03-29T11:59:06Z</dcterms:modified>
</cp:coreProperties>
</file>